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Work Sans"/>
      <p:bold r:id="rId29"/>
      <p:boldItalic r:id="rId30"/>
    </p:embeddedFont>
    <p:embeddedFont>
      <p:font typeface="Work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jM66/6CqnoUqMFiUpn3tjTC7zn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Light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6.xml"/><Relationship Id="rId33" Type="http://schemas.openxmlformats.org/officeDocument/2006/relationships/font" Target="fonts/WorkSansLight-italic.fntdata"/><Relationship Id="rId10" Type="http://schemas.openxmlformats.org/officeDocument/2006/relationships/slide" Target="slides/slide5.xml"/><Relationship Id="rId32" Type="http://schemas.openxmlformats.org/officeDocument/2006/relationships/font" Target="fonts/WorkSansLight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WorkSans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8b214dcd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88b214dcd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67106b87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667106b87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6791022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66791022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6791022c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66791022c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6791022c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66791022c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6791022c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66791022c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7b3c6c9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667b3c6c9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8a94a994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68a94a994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8a94a99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8a94a99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3c5f6e804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83c5f6e804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65cbdb6f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665cbdb6f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65cbdb6f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665cbdb6f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65cbdb6f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65cbdb6f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434aa0a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8434aa0a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65cbdb6f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665cbdb6f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hyperlink" Target="https://docs.google.com/spreadsheets/d/1goXvRGMea2bmy4O34lXuBXNNGzMGZENXKcZWntgp0Lo/edit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www.figma.com/make/uFRZBXyPQVM5noKNSo9WGc/P%C3%A1gina-web-de-granja-familiar?node-id=0-1&amp;p=f&amp;t=E9xj0UqUBlbMTaah-0&amp;fullscreen=1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282900" y="1274950"/>
            <a:ext cx="863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información web para la gestión integral de una granja agropecuaria.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8b214dcd1_0_1"/>
          <p:cNvSpPr txBox="1"/>
          <p:nvPr/>
        </p:nvSpPr>
        <p:spPr>
          <a:xfrm>
            <a:off x="2965625" y="174000"/>
            <a:ext cx="6044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Diagrama De Procesos</a:t>
            </a:r>
            <a:endParaRPr/>
          </a:p>
        </p:txBody>
      </p:sp>
      <p:cxnSp>
        <p:nvCxnSpPr>
          <p:cNvPr id="169" name="Google Shape;169;g388b214dcd1_0_1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g388b214dcd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8551"/>
            <a:ext cx="11887201" cy="54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67106b872_0_3"/>
          <p:cNvSpPr txBox="1"/>
          <p:nvPr/>
        </p:nvSpPr>
        <p:spPr>
          <a:xfrm>
            <a:off x="2965625" y="174000"/>
            <a:ext cx="6044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Diagrama De Procesos</a:t>
            </a:r>
            <a:endParaRPr/>
          </a:p>
        </p:txBody>
      </p:sp>
      <p:cxnSp>
        <p:nvCxnSpPr>
          <p:cNvPr id="176" name="Google Shape;176;g3667106b872_0_3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g3667106b872_0_3" title="Diagrama en blanco (1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8550"/>
            <a:ext cx="11887201" cy="57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6791022c4_0_0"/>
          <p:cNvSpPr txBox="1"/>
          <p:nvPr/>
        </p:nvSpPr>
        <p:spPr>
          <a:xfrm>
            <a:off x="597725" y="174000"/>
            <a:ext cx="9311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 De Recoleccion De Informacion</a:t>
            </a:r>
            <a:endParaRPr/>
          </a:p>
        </p:txBody>
      </p:sp>
      <p:cxnSp>
        <p:nvCxnSpPr>
          <p:cNvPr id="183" name="Google Shape;183;g366791022c4_0_0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" name="Google Shape;184;g366791022c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75" y="1089575"/>
            <a:ext cx="10780801" cy="5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6791022c4_0_7"/>
          <p:cNvSpPr txBox="1"/>
          <p:nvPr/>
        </p:nvSpPr>
        <p:spPr>
          <a:xfrm>
            <a:off x="597725" y="174000"/>
            <a:ext cx="9311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Análisis De Recoleccion De Informacion</a:t>
            </a:r>
            <a:endParaRPr/>
          </a:p>
        </p:txBody>
      </p:sp>
      <p:cxnSp>
        <p:nvCxnSpPr>
          <p:cNvPr id="190" name="Google Shape;190;g366791022c4_0_7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1" name="Google Shape;191;g366791022c4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500"/>
            <a:ext cx="11275550" cy="56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6791022c4_0_14"/>
          <p:cNvSpPr txBox="1"/>
          <p:nvPr/>
        </p:nvSpPr>
        <p:spPr>
          <a:xfrm>
            <a:off x="597725" y="174000"/>
            <a:ext cx="9311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Análisis De Recoleccion De Informacion</a:t>
            </a:r>
            <a:endParaRPr/>
          </a:p>
        </p:txBody>
      </p:sp>
      <p:cxnSp>
        <p:nvCxnSpPr>
          <p:cNvPr id="197" name="Google Shape;197;g366791022c4_0_14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8" name="Google Shape;198;g366791022c4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75" y="944575"/>
            <a:ext cx="11123149" cy="57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66791022c4_0_14"/>
          <p:cNvSpPr txBox="1"/>
          <p:nvPr/>
        </p:nvSpPr>
        <p:spPr>
          <a:xfrm>
            <a:off x="8176025" y="4541050"/>
            <a:ext cx="2914200" cy="1606500"/>
          </a:xfrm>
          <a:prstGeom prst="rect">
            <a:avLst/>
          </a:prstGeom>
          <a:solidFill>
            <a:srgbClr val="8DC9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 </a:t>
            </a:r>
            <a:r>
              <a:rPr b="1" lang="es-CO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COMPLETOS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LA ENCUESTA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(CLICK)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6791022c4_0_21"/>
          <p:cNvSpPr txBox="1"/>
          <p:nvPr/>
        </p:nvSpPr>
        <p:spPr>
          <a:xfrm>
            <a:off x="597725" y="174000"/>
            <a:ext cx="9311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Análisis De Recoleccion De Informacion</a:t>
            </a:r>
            <a:endParaRPr/>
          </a:p>
        </p:txBody>
      </p:sp>
      <p:cxnSp>
        <p:nvCxnSpPr>
          <p:cNvPr id="205" name="Google Shape;205;g366791022c4_0_21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6" name="Google Shape;206;g366791022c4_0_21" title="WhatsApp Image 2025-09-30 at 9.15.19 A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8800"/>
            <a:ext cx="570675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66791022c4_0_21" title="WhatsApp Image 2025-09-30 at 9.18.30 AM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150" y="1408800"/>
            <a:ext cx="618045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67b3c6c95_0_2"/>
          <p:cNvSpPr txBox="1"/>
          <p:nvPr/>
        </p:nvSpPr>
        <p:spPr>
          <a:xfrm>
            <a:off x="597725" y="174000"/>
            <a:ext cx="9311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Análisis De Recoleccion De Informacion</a:t>
            </a:r>
            <a:endParaRPr/>
          </a:p>
        </p:txBody>
      </p:sp>
      <p:cxnSp>
        <p:nvCxnSpPr>
          <p:cNvPr id="213" name="Google Shape;213;g3667b3c6c95_0_2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4" name="Google Shape;214;g3667b3c6c95_0_2" title="WhatsApp Image 2025-09-30 at 9.21.39 A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00" y="2068800"/>
            <a:ext cx="11213851" cy="35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8a94a9947_1_0"/>
          <p:cNvSpPr txBox="1"/>
          <p:nvPr/>
        </p:nvSpPr>
        <p:spPr>
          <a:xfrm>
            <a:off x="2224250" y="84900"/>
            <a:ext cx="69096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27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REQUERIMIENTOS FUNCIONALES Y NO FUNCIONALES</a:t>
            </a:r>
            <a:endParaRPr sz="500"/>
          </a:p>
        </p:txBody>
      </p:sp>
      <p:cxnSp>
        <p:nvCxnSpPr>
          <p:cNvPr id="220" name="Google Shape;220;g368a94a9947_1_0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g368a94a9947_1_0"/>
          <p:cNvSpPr txBox="1"/>
          <p:nvPr/>
        </p:nvSpPr>
        <p:spPr>
          <a:xfrm>
            <a:off x="473675" y="5828275"/>
            <a:ext cx="108741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368a94a994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00" y="1051950"/>
            <a:ext cx="5737650" cy="29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68a94a9947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00" y="3896075"/>
            <a:ext cx="5737650" cy="2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68a94a9947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750" y="3812850"/>
            <a:ext cx="6054826" cy="2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68a94a9947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9750" y="1167300"/>
            <a:ext cx="5737650" cy="2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8a94a9947_0_0"/>
          <p:cNvSpPr txBox="1"/>
          <p:nvPr/>
        </p:nvSpPr>
        <p:spPr>
          <a:xfrm>
            <a:off x="2296350" y="321750"/>
            <a:ext cx="69096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/>
          </a:p>
        </p:txBody>
      </p:sp>
      <p:cxnSp>
        <p:nvCxnSpPr>
          <p:cNvPr id="231" name="Google Shape;231;g368a94a9947_0_0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g368a94a9947_0_0"/>
          <p:cNvSpPr txBox="1"/>
          <p:nvPr/>
        </p:nvSpPr>
        <p:spPr>
          <a:xfrm>
            <a:off x="473675" y="5828275"/>
            <a:ext cx="108741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MOCKUPS COMPLETOS EN EL SIGUIENTE LINK </a:t>
            </a: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(CLICK)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g368a94a994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75" y="1052000"/>
            <a:ext cx="6108374" cy="45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68a94a994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550" y="1052000"/>
            <a:ext cx="5717049" cy="45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3325975" y="944575"/>
            <a:ext cx="554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Fincas y Patitas</a:t>
            </a:r>
            <a:endParaRPr b="1" sz="78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4838353" y="3015389"/>
            <a:ext cx="22476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2"/>
          <p:cNvSpPr txBox="1"/>
          <p:nvPr/>
        </p:nvSpPr>
        <p:spPr>
          <a:xfrm>
            <a:off x="4168791" y="3068574"/>
            <a:ext cx="385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rPr lang="es-CO" sz="17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s-CO" sz="17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istema de información web para la gestión integral de una granja agropecuaria.</a:t>
            </a:r>
            <a:endParaRPr sz="17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t/>
            </a:r>
            <a:endParaRPr sz="2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16072"/>
          <a:stretch/>
        </p:blipFill>
        <p:spPr>
          <a:xfrm rot="1667558">
            <a:off x="8017239" y="2291958"/>
            <a:ext cx="1260876" cy="10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16072"/>
          <a:stretch/>
        </p:blipFill>
        <p:spPr>
          <a:xfrm flipH="1" rot="-1667506">
            <a:off x="2929126" y="2291062"/>
            <a:ext cx="1263003" cy="10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5153050" y="4130575"/>
            <a:ext cx="24831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Dany </a:t>
            </a:r>
            <a:r>
              <a:rPr b="1" lang="es-CO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Garzón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Milena Garcia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Maily Ostios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Laura Sanabria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3c5f6e804_1_8"/>
          <p:cNvSpPr txBox="1"/>
          <p:nvPr/>
        </p:nvSpPr>
        <p:spPr>
          <a:xfrm>
            <a:off x="3688056" y="1518500"/>
            <a:ext cx="4815900" cy="74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44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sz="2400">
              <a:solidFill>
                <a:srgbClr val="38AA00"/>
              </a:solidFill>
            </a:endParaRPr>
          </a:p>
        </p:txBody>
      </p:sp>
      <p:sp>
        <p:nvSpPr>
          <p:cNvPr id="109" name="Google Shape;109;g383c5f6e804_1_8"/>
          <p:cNvSpPr txBox="1"/>
          <p:nvPr/>
        </p:nvSpPr>
        <p:spPr>
          <a:xfrm>
            <a:off x="1970725" y="2740275"/>
            <a:ext cx="8625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para la gestión integral de una granja </a:t>
            </a:r>
            <a:r>
              <a:rPr lang="es-CO" sz="25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agropecuaria</a:t>
            </a:r>
            <a:r>
              <a:rPr lang="es-CO" sz="25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, que permita gestionar los procesos de crianza, cuidado animal y control de insumos de vacas, cerdos y gallinas,</a:t>
            </a:r>
            <a:r>
              <a:rPr lang="es-CO" sz="25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 con el fin optimizar procesos </a:t>
            </a:r>
            <a:r>
              <a:rPr lang="es-CO" sz="25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agrícolas</a:t>
            </a:r>
            <a:r>
              <a:rPr lang="es-CO" sz="25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2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312850" y="483000"/>
            <a:ext cx="28380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7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</a:t>
            </a:r>
            <a:r>
              <a:rPr b="1" lang="es-CO" sz="37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 sz="1500"/>
          </a:p>
        </p:txBody>
      </p:sp>
      <p:sp>
        <p:nvSpPr>
          <p:cNvPr id="115" name="Google Shape;115;p4"/>
          <p:cNvSpPr txBox="1"/>
          <p:nvPr/>
        </p:nvSpPr>
        <p:spPr>
          <a:xfrm>
            <a:off x="312850" y="1746475"/>
            <a:ext cx="52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6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Módulo de Gestión de Animales: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6" name="Google Shape;116;p4"/>
          <p:cNvCxnSpPr/>
          <p:nvPr/>
        </p:nvCxnSpPr>
        <p:spPr>
          <a:xfrm>
            <a:off x="312843" y="1633195"/>
            <a:ext cx="3311700" cy="144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7" name="Google Shape;117;p4" title="agronomia.jpg"/>
          <p:cNvPicPr preferRelativeResize="0"/>
          <p:nvPr/>
        </p:nvPicPr>
        <p:blipFill rotWithShape="1">
          <a:blip r:embed="rId4">
            <a:alphaModFix/>
          </a:blip>
          <a:srcRect b="13239" l="0" r="0" t="13247"/>
          <a:stretch/>
        </p:blipFill>
        <p:spPr>
          <a:xfrm>
            <a:off x="6588075" y="811126"/>
            <a:ext cx="4193174" cy="52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276850" y="2047725"/>
            <a:ext cx="4851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CO" sz="1600">
                <a:solidFill>
                  <a:srgbClr val="1F1F1F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Automatizar el registro, la documentación y seguimiento de los animales de la granja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276850" y="2691775"/>
            <a:ext cx="613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-CO" sz="16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Módulo del Manejo de la </a:t>
            </a:r>
            <a:r>
              <a:rPr b="1" lang="es-CO" sz="16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alimentación</a:t>
            </a:r>
            <a:r>
              <a:rPr b="1" lang="es-CO" sz="16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/>
          </a:p>
        </p:txBody>
      </p:sp>
      <p:sp>
        <p:nvSpPr>
          <p:cNvPr id="120" name="Google Shape;120;p4"/>
          <p:cNvSpPr txBox="1"/>
          <p:nvPr/>
        </p:nvSpPr>
        <p:spPr>
          <a:xfrm>
            <a:off x="294850" y="3137425"/>
            <a:ext cx="4815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asignación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dietas en los animales, llevando un control periódico en torno a estos</a:t>
            </a:r>
            <a:endParaRPr sz="1600"/>
          </a:p>
        </p:txBody>
      </p:sp>
      <p:sp>
        <p:nvSpPr>
          <p:cNvPr id="121" name="Google Shape;121;p4"/>
          <p:cNvSpPr txBox="1"/>
          <p:nvPr/>
        </p:nvSpPr>
        <p:spPr>
          <a:xfrm>
            <a:off x="312850" y="4227125"/>
            <a:ext cx="4635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Optimizar el uso de insumos y materiales mediante reportes diarios, con el fin de reducir pérdidas y desperdicios.</a:t>
            </a:r>
            <a:endParaRPr sz="1600"/>
          </a:p>
        </p:txBody>
      </p:sp>
      <p:sp>
        <p:nvSpPr>
          <p:cNvPr id="122" name="Google Shape;122;p4"/>
          <p:cNvSpPr txBox="1"/>
          <p:nvPr/>
        </p:nvSpPr>
        <p:spPr>
          <a:xfrm>
            <a:off x="276850" y="3830875"/>
            <a:ext cx="46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-CO" sz="16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Módulo del control de insumos:</a:t>
            </a:r>
            <a:endParaRPr sz="1600"/>
          </a:p>
        </p:txBody>
      </p:sp>
      <p:sp>
        <p:nvSpPr>
          <p:cNvPr id="123" name="Google Shape;123;p4"/>
          <p:cNvSpPr txBox="1"/>
          <p:nvPr/>
        </p:nvSpPr>
        <p:spPr>
          <a:xfrm>
            <a:off x="312850" y="5330835"/>
            <a:ext cx="38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-CO" sz="16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Módulo de Producción: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276850" y="5735525"/>
            <a:ext cx="5006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333333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Monitorear la producción de: leche, huevos y carne del animal para así contar con detalles de cada uno de estos.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65cbdb6f1_0_29"/>
          <p:cNvSpPr txBox="1"/>
          <p:nvPr/>
        </p:nvSpPr>
        <p:spPr>
          <a:xfrm>
            <a:off x="1040025" y="944575"/>
            <a:ext cx="4341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/>
          </a:p>
        </p:txBody>
      </p:sp>
      <p:sp>
        <p:nvSpPr>
          <p:cNvPr id="130" name="Google Shape;130;g3665cbdb6f1_0_29"/>
          <p:cNvSpPr txBox="1"/>
          <p:nvPr/>
        </p:nvSpPr>
        <p:spPr>
          <a:xfrm>
            <a:off x="509175" y="2346175"/>
            <a:ext cx="52515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la Finca La Esperanza la gestión de la producción, el cuidado de los animales y el control de insumos se realiza de manera manual y con registros poco organizados.</a:t>
            </a:r>
            <a:endParaRPr sz="19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Esto ocasiona la pérdida de información, da uso ineficiente de los recursos, </a:t>
            </a: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provoca</a:t>
            </a: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faltas de seguimiento a la salud y productividad de los animales, además de limitar la toma de decisiones oportunas.</a:t>
            </a:r>
            <a:endParaRPr sz="19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afectando directamente el bienestar de los animales y el rendimiento de la finca.</a:t>
            </a:r>
            <a:endParaRPr sz="1900"/>
          </a:p>
        </p:txBody>
      </p:sp>
      <p:cxnSp>
        <p:nvCxnSpPr>
          <p:cNvPr id="131" name="Google Shape;131;g3665cbdb6f1_0_29"/>
          <p:cNvCxnSpPr/>
          <p:nvPr/>
        </p:nvCxnSpPr>
        <p:spPr>
          <a:xfrm>
            <a:off x="1040018" y="1995595"/>
            <a:ext cx="3507300" cy="42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2" name="Google Shape;132;g3665cbdb6f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250" y="1225375"/>
            <a:ext cx="4776400" cy="4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65cbdb6f1_0_22"/>
          <p:cNvSpPr txBox="1"/>
          <p:nvPr/>
        </p:nvSpPr>
        <p:spPr>
          <a:xfrm>
            <a:off x="1642600" y="1082450"/>
            <a:ext cx="33594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9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sz="1700"/>
          </a:p>
        </p:txBody>
      </p:sp>
      <p:sp>
        <p:nvSpPr>
          <p:cNvPr id="138" name="Google Shape;138;g3665cbdb6f1_0_22"/>
          <p:cNvSpPr txBox="1"/>
          <p:nvPr/>
        </p:nvSpPr>
        <p:spPr>
          <a:xfrm>
            <a:off x="637200" y="2413050"/>
            <a:ext cx="5000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¿De qué manera un sistema de información puede optimizar la gestión de la producción, el cuidado y control de insumos en la finca la esperanza para  garantizar el uso eficiente de los recursos en la misma?</a:t>
            </a:r>
            <a:endParaRPr sz="2200"/>
          </a:p>
        </p:txBody>
      </p:sp>
      <p:cxnSp>
        <p:nvCxnSpPr>
          <p:cNvPr id="139" name="Google Shape;139;g3665cbdb6f1_0_22"/>
          <p:cNvCxnSpPr/>
          <p:nvPr/>
        </p:nvCxnSpPr>
        <p:spPr>
          <a:xfrm>
            <a:off x="2197493" y="2261345"/>
            <a:ext cx="1425900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g3665cbdb6f1_0_22" title="Conocimiento Intuitivo VS Conocimiento Racional en el diseñ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675" y="1521975"/>
            <a:ext cx="5596651" cy="36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65cbdb6f1_0_41"/>
          <p:cNvSpPr txBox="1"/>
          <p:nvPr/>
        </p:nvSpPr>
        <p:spPr>
          <a:xfrm>
            <a:off x="367875" y="268075"/>
            <a:ext cx="7214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3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</a:t>
            </a:r>
            <a:endParaRPr sz="1100"/>
          </a:p>
        </p:txBody>
      </p:sp>
      <p:sp>
        <p:nvSpPr>
          <p:cNvPr id="146" name="Google Shape;146;g3665cbdb6f1_0_41"/>
          <p:cNvSpPr txBox="1"/>
          <p:nvPr/>
        </p:nvSpPr>
        <p:spPr>
          <a:xfrm>
            <a:off x="227950" y="944575"/>
            <a:ext cx="70896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presente proyecto tiene como objetivo desarrollar un sistema de información integral de procesos de crianza, cuidado y control de insumos en la granja. 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ciclo de implementación del proyecto será durante la formación del tecnólogo..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llevar un registro detallado de las actividades de crianza de vacas, cerdos y gallinas, facilitando el control de la alimentación, la salud, el crecimiento y la producción de cada especie. De igual manera, contará con herramientas para la gestión de insumos, lo que permitirá tener un mejor control sobre los recursos y garantizar un buen uso.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está diseñado para ser utilizado por el personal de la granja, incluyendo roles como el administrador, los granjeros y los cuidadores. 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Cada perfil de usuario contará con niveles de acceso y permisos específicos, asegurando que cada persona vea y gestione solo la información relevante para sus funciones. Además, contará con una interfaz práctica, amigable y segura que hará más fácil la consulta y registro de la información almacenada.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47" name="Google Shape;147;g3665cbdb6f1_0_41"/>
          <p:cNvCxnSpPr/>
          <p:nvPr/>
        </p:nvCxnSpPr>
        <p:spPr>
          <a:xfrm flipH="1" rot="10800000">
            <a:off x="367868" y="777770"/>
            <a:ext cx="4528200" cy="1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g3665cbdb6f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550" y="1325313"/>
            <a:ext cx="4750700" cy="44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434aa0a93_0_0"/>
          <p:cNvSpPr txBox="1"/>
          <p:nvPr/>
        </p:nvSpPr>
        <p:spPr>
          <a:xfrm>
            <a:off x="312850" y="483000"/>
            <a:ext cx="40224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7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sz="1500"/>
          </a:p>
        </p:txBody>
      </p:sp>
      <p:cxnSp>
        <p:nvCxnSpPr>
          <p:cNvPr id="154" name="Google Shape;154;g38434aa0a93_0_0"/>
          <p:cNvCxnSpPr/>
          <p:nvPr/>
        </p:nvCxnSpPr>
        <p:spPr>
          <a:xfrm>
            <a:off x="312843" y="1026870"/>
            <a:ext cx="3311700" cy="144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5" name="Google Shape;155;g38434aa0a93_0_0" title="descargar (2).jpg"/>
          <p:cNvPicPr preferRelativeResize="0"/>
          <p:nvPr/>
        </p:nvPicPr>
        <p:blipFill rotWithShape="1">
          <a:blip r:embed="rId4">
            <a:alphaModFix/>
          </a:blip>
          <a:srcRect b="21213" l="0" r="0" t="21219"/>
          <a:stretch/>
        </p:blipFill>
        <p:spPr>
          <a:xfrm>
            <a:off x="6588075" y="811126"/>
            <a:ext cx="4193174" cy="52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8434aa0a93_0_0"/>
          <p:cNvSpPr txBox="1"/>
          <p:nvPr/>
        </p:nvSpPr>
        <p:spPr>
          <a:xfrm>
            <a:off x="168700" y="1163700"/>
            <a:ext cx="48873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desarrollo de nuestro proyecto se justifica en la necesidad de superar las limitaciones de la gestión manual.</a:t>
            </a:r>
            <a:endParaRPr sz="19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ofrecerá optimizar la productividad en los procesos de crianza y cuidado de los animales, al tiempo que garantizará un uso más eficiente de los recursos y un control preciso del inventario de insumos alimenticios, medicinales y demás suministros asociados. </a:t>
            </a:r>
            <a:endParaRPr sz="19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CO" sz="1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esta manera, se asegura el crecimiento sostenible y la viabilidad a largo plazo del negocio.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65cbdb6f1_0_53"/>
          <p:cNvSpPr txBox="1"/>
          <p:nvPr/>
        </p:nvSpPr>
        <p:spPr>
          <a:xfrm>
            <a:off x="2965625" y="174000"/>
            <a:ext cx="6044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Diagrama De Procesos</a:t>
            </a:r>
            <a:endParaRPr/>
          </a:p>
        </p:txBody>
      </p:sp>
      <p:cxnSp>
        <p:nvCxnSpPr>
          <p:cNvPr id="162" name="Google Shape;162;g3665cbdb6f1_0_53"/>
          <p:cNvCxnSpPr/>
          <p:nvPr/>
        </p:nvCxnSpPr>
        <p:spPr>
          <a:xfrm flipH="1" rot="10800000">
            <a:off x="3340493" y="854695"/>
            <a:ext cx="4032300" cy="165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g3665cbdb6f1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2203"/>
            <a:ext cx="11887199" cy="54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